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306" r:id="rId3"/>
    <p:sldId id="257" r:id="rId4"/>
    <p:sldId id="301" r:id="rId5"/>
    <p:sldId id="323" r:id="rId6"/>
    <p:sldId id="324" r:id="rId7"/>
    <p:sldId id="325" r:id="rId8"/>
    <p:sldId id="326" r:id="rId9"/>
    <p:sldId id="327" r:id="rId10"/>
    <p:sldId id="328" r:id="rId11"/>
    <p:sldId id="285" r:id="rId12"/>
    <p:sldId id="329" r:id="rId13"/>
    <p:sldId id="330" r:id="rId14"/>
    <p:sldId id="265" r:id="rId15"/>
    <p:sldId id="331" r:id="rId16"/>
    <p:sldId id="304" r:id="rId17"/>
    <p:sldId id="319" r:id="rId18"/>
    <p:sldId id="32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0066"/>
    <a:srgbClr val="CC00CC"/>
    <a:srgbClr val="3333FF"/>
    <a:srgbClr val="CC0066"/>
    <a:srgbClr val="FF00FF"/>
    <a:srgbClr val="FFCCFF"/>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5/12/2022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5/12/2022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5/12/2022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5/12/2022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77671" y="1546412"/>
            <a:ext cx="8095129" cy="2862322"/>
          </a:xfrm>
          <a:prstGeom prst="rect">
            <a:avLst/>
          </a:prstGeom>
          <a:noFill/>
        </p:spPr>
        <p:txBody>
          <a:bodyPr wrap="square" rtlCol="0">
            <a:spAutoFit/>
          </a:bodyPr>
          <a:lstStyle/>
          <a:p>
            <a:pPr algn="ctr">
              <a:lnSpc>
                <a:spcPct val="150000"/>
              </a:lnSpc>
            </a:pPr>
            <a:r>
              <a:rPr lang="en-US" sz="4000" b="1" u="sng" dirty="0" smtClean="0">
                <a:solidFill>
                  <a:srgbClr val="FF0000"/>
                </a:solidFill>
                <a:latin typeface="Arial" panose="020B0604020202020204" pitchFamily="34" charset="0"/>
                <a:cs typeface="Arial" panose="020B0604020202020204" pitchFamily="34" charset="0"/>
              </a:rPr>
              <a:t>CHƯƠNG 3 </a:t>
            </a:r>
          </a:p>
          <a:p>
            <a:pPr algn="ctr">
              <a:lnSpc>
                <a:spcPct val="150000"/>
              </a:lnSpc>
            </a:pPr>
            <a:r>
              <a:rPr lang="en-US" sz="4000" b="1" dirty="0" smtClean="0">
                <a:solidFill>
                  <a:srgbClr val="FF0000"/>
                </a:solidFill>
                <a:latin typeface="Arial" panose="020B0604020202020204" pitchFamily="34" charset="0"/>
                <a:cs typeface="Arial" panose="020B0604020202020204" pitchFamily="34" charset="0"/>
              </a:rPr>
              <a:t>TỔ CHỨC LƯU TRỮ, TÌM KIẾM VÀ TRAO ĐỔI THÔNG TIN</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grpSp>
        <p:nvGrpSpPr>
          <p:cNvPr id="21" name="Group 20"/>
          <p:cNvGrpSpPr/>
          <p:nvPr/>
        </p:nvGrpSpPr>
        <p:grpSpPr>
          <a:xfrm>
            <a:off x="1197178" y="999780"/>
            <a:ext cx="1986620" cy="553998"/>
            <a:chOff x="689904" y="1379897"/>
            <a:chExt cx="1986620"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TextBox 22"/>
            <p:cNvSpPr txBox="1"/>
            <p:nvPr/>
          </p:nvSpPr>
          <p:spPr>
            <a:xfrm>
              <a:off x="1100452" y="1445277"/>
              <a:ext cx="1576072"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Tìm</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kiếm</a:t>
              </a:r>
              <a:endParaRPr lang="en-US" sz="2500" b="1" dirty="0">
                <a:latin typeface="Arial" panose="020B0604020202020204" pitchFamily="34" charset="0"/>
                <a:cs typeface="Arial" panose="020B0604020202020204" pitchFamily="34" charset="0"/>
              </a:endParaRPr>
            </a:p>
          </p:txBody>
        </p:sp>
      </p:grpSp>
      <p:sp>
        <p:nvSpPr>
          <p:cNvPr id="16" name="Cloud 15"/>
          <p:cNvSpPr/>
          <p:nvPr/>
        </p:nvSpPr>
        <p:spPr>
          <a:xfrm>
            <a:off x="2930646" y="1938129"/>
            <a:ext cx="6622787" cy="2947442"/>
          </a:xfrm>
          <a:prstGeom prst="clou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600" dirty="0" err="1">
                <a:solidFill>
                  <a:schemeClr val="tx1"/>
                </a:solidFill>
                <a:latin typeface="Arial" panose="020B0604020202020204" pitchFamily="34" charset="0"/>
                <a:cs typeface="Arial" panose="020B0604020202020204" pitchFamily="34" charset="0"/>
              </a:rPr>
              <a:t>Hãy</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kể</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việc</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em</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tìm</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và</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mượn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truyện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trong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thư</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viện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trường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mình</a:t>
            </a:r>
            <a:r>
              <a:rPr lang="en-US" sz="26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113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smtClean="0">
              <a:solidFill>
                <a:srgbClr val="FF0000"/>
              </a:solidFill>
              <a:latin typeface="Arial" panose="020B0604020202020204" pitchFamily="34" charset="0"/>
              <a:cs typeface="Arial" panose="020B0604020202020204" pitchFamily="34" charset="0"/>
            </a:endParaRPr>
          </a:p>
        </p:txBody>
      </p:sp>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pic>
        <p:nvPicPr>
          <p:cNvPr id="3" name="Picture 2"/>
          <p:cNvPicPr>
            <a:picLocks noChangeAspect="1"/>
          </p:cNvPicPr>
          <p:nvPr/>
        </p:nvPicPr>
        <p:blipFill>
          <a:blip r:embed="rId3"/>
          <a:stretch>
            <a:fillRect/>
          </a:stretch>
        </p:blipFill>
        <p:spPr>
          <a:xfrm>
            <a:off x="734584" y="1745208"/>
            <a:ext cx="4648200" cy="3886200"/>
          </a:xfrm>
          <a:prstGeom prst="rect">
            <a:avLst/>
          </a:prstGeom>
        </p:spPr>
      </p:pic>
      <p:pic>
        <p:nvPicPr>
          <p:cNvPr id="4" name="Picture 3"/>
          <p:cNvPicPr>
            <a:picLocks noChangeAspect="1"/>
          </p:cNvPicPr>
          <p:nvPr/>
        </p:nvPicPr>
        <p:blipFill>
          <a:blip r:embed="rId4"/>
          <a:stretch>
            <a:fillRect/>
          </a:stretch>
        </p:blipFill>
        <p:spPr>
          <a:xfrm>
            <a:off x="5341840" y="1745208"/>
            <a:ext cx="2686050" cy="4000500"/>
          </a:xfrm>
          <a:prstGeom prst="rect">
            <a:avLst/>
          </a:prstGeom>
        </p:spPr>
      </p:pic>
      <p:sp>
        <p:nvSpPr>
          <p:cNvPr id="10" name="Rectangle 9"/>
          <p:cNvSpPr/>
          <p:nvPr/>
        </p:nvSpPr>
        <p:spPr>
          <a:xfrm>
            <a:off x="8292519" y="3440757"/>
            <a:ext cx="3057099" cy="1421928"/>
          </a:xfrm>
          <a:prstGeom prst="rect">
            <a:avLst/>
          </a:prstGeom>
        </p:spPr>
        <p:txBody>
          <a:bodyPr wrap="square">
            <a:spAutoFit/>
          </a:bodyPr>
          <a:lstStyle/>
          <a:p>
            <a:pPr algn="just">
              <a:lnSpc>
                <a:spcPct val="120000"/>
              </a:lnSpc>
            </a:pPr>
            <a:r>
              <a:rPr lang="en-US" sz="2400" dirty="0" err="1">
                <a:solidFill>
                  <a:srgbClr val="3333CC"/>
                </a:solidFill>
                <a:latin typeface="Arial" panose="020B0604020202020204" pitchFamily="34" charset="0"/>
                <a:cs typeface="Arial" panose="020B0604020202020204" pitchFamily="34" charset="0"/>
              </a:rPr>
              <a:t>S</a:t>
            </a:r>
            <a:r>
              <a:rPr lang="en-US" sz="2400" dirty="0" err="1" smtClean="0">
                <a:solidFill>
                  <a:srgbClr val="3333CC"/>
                </a:solidFill>
                <a:latin typeface="Arial" panose="020B0604020202020204" pitchFamily="34" charset="0"/>
                <a:cs typeface="Arial" panose="020B0604020202020204" pitchFamily="34" charset="0"/>
              </a:rPr>
              <a:t>ắp</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xếp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quần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áo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giúp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bạn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Hoa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sao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hợp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lý</a:t>
            </a:r>
            <a:endParaRPr lang="en-US" sz="2300" dirty="0">
              <a:solidFill>
                <a:srgbClr val="3333CC"/>
              </a:solidFill>
              <a:latin typeface="Arial" panose="020B0604020202020204" pitchFamily="34" charset="0"/>
              <a:cs typeface="Arial" panose="020B0604020202020204" pitchFamily="34" charset="0"/>
            </a:endParaRPr>
          </a:p>
        </p:txBody>
      </p:sp>
      <p:sp>
        <p:nvSpPr>
          <p:cNvPr id="12" name="Rounded Rectangle 11"/>
          <p:cNvSpPr/>
          <p:nvPr/>
        </p:nvSpPr>
        <p:spPr>
          <a:xfrm>
            <a:off x="8183335" y="2784143"/>
            <a:ext cx="3253488" cy="23064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898340" y="2497524"/>
            <a:ext cx="1897039" cy="559575"/>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3333CC"/>
                </a:solidFill>
                <a:latin typeface="Arial" panose="020B0604020202020204" pitchFamily="34" charset="0"/>
                <a:cs typeface="Arial" panose="020B0604020202020204" pitchFamily="34" charset="0"/>
              </a:rPr>
              <a:t>Nhóm</a:t>
            </a:r>
            <a:r>
              <a:rPr lang="en-US" sz="2400" b="1" dirty="0" smtClean="0">
                <a:solidFill>
                  <a:srgbClr val="3333CC"/>
                </a:solidFill>
                <a:latin typeface="Arial" panose="020B0604020202020204" pitchFamily="34" charset="0"/>
                <a:cs typeface="Arial" panose="020B0604020202020204" pitchFamily="34" charset="0"/>
              </a:rPr>
              <a:t> 1</a:t>
            </a:r>
            <a:endParaRPr lang="en-US" sz="24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smtClean="0">
              <a:solidFill>
                <a:srgbClr val="FF0000"/>
              </a:solidFill>
              <a:latin typeface="Arial" panose="020B0604020202020204" pitchFamily="34" charset="0"/>
              <a:cs typeface="Arial" panose="020B0604020202020204" pitchFamily="34" charset="0"/>
            </a:endParaRPr>
          </a:p>
        </p:txBody>
      </p:sp>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pic>
        <p:nvPicPr>
          <p:cNvPr id="5" name="Picture 4"/>
          <p:cNvPicPr>
            <a:picLocks noChangeAspect="1"/>
          </p:cNvPicPr>
          <p:nvPr/>
        </p:nvPicPr>
        <p:blipFill>
          <a:blip r:embed="rId3"/>
          <a:stretch>
            <a:fillRect/>
          </a:stretch>
        </p:blipFill>
        <p:spPr>
          <a:xfrm>
            <a:off x="764556" y="1965252"/>
            <a:ext cx="7405129" cy="3269688"/>
          </a:xfrm>
          <a:prstGeom prst="rect">
            <a:avLst/>
          </a:prstGeom>
        </p:spPr>
      </p:pic>
      <p:sp>
        <p:nvSpPr>
          <p:cNvPr id="10" name="Rounded Rectangle 9"/>
          <p:cNvSpPr/>
          <p:nvPr/>
        </p:nvSpPr>
        <p:spPr>
          <a:xfrm>
            <a:off x="8265221" y="2429295"/>
            <a:ext cx="3057099" cy="2306472"/>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871042" y="2142676"/>
            <a:ext cx="1897039" cy="559575"/>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3333CC"/>
                </a:solidFill>
                <a:latin typeface="Arial" panose="020B0604020202020204" pitchFamily="34" charset="0"/>
                <a:cs typeface="Arial" panose="020B0604020202020204" pitchFamily="34" charset="0"/>
              </a:rPr>
              <a:t>Nhóm</a:t>
            </a:r>
            <a:r>
              <a:rPr lang="en-US" sz="2400" b="1" dirty="0" smtClean="0">
                <a:solidFill>
                  <a:srgbClr val="3333CC"/>
                </a:solidFill>
                <a:latin typeface="Arial" panose="020B0604020202020204" pitchFamily="34" charset="0"/>
                <a:cs typeface="Arial" panose="020B0604020202020204" pitchFamily="34" charset="0"/>
              </a:rPr>
              <a:t> 2</a:t>
            </a:r>
            <a:endParaRPr lang="en-US" sz="2400" b="1" dirty="0">
              <a:solidFill>
                <a:srgbClr val="3333CC"/>
              </a:solidFill>
              <a:latin typeface="Arial" panose="020B0604020202020204" pitchFamily="34" charset="0"/>
              <a:cs typeface="Arial" panose="020B0604020202020204" pitchFamily="34" charset="0"/>
            </a:endParaRPr>
          </a:p>
        </p:txBody>
      </p:sp>
      <p:sp>
        <p:nvSpPr>
          <p:cNvPr id="12" name="Rectangle 11"/>
          <p:cNvSpPr/>
          <p:nvPr/>
        </p:nvSpPr>
        <p:spPr>
          <a:xfrm>
            <a:off x="8319814" y="3085909"/>
            <a:ext cx="2925936" cy="1421928"/>
          </a:xfrm>
          <a:prstGeom prst="rect">
            <a:avLst/>
          </a:prstGeom>
          <a:solidFill>
            <a:schemeClr val="bg1"/>
          </a:solidFill>
        </p:spPr>
        <p:txBody>
          <a:bodyPr wrap="square">
            <a:spAutoFit/>
          </a:bodyPr>
          <a:lstStyle/>
          <a:p>
            <a:pPr algn="just">
              <a:lnSpc>
                <a:spcPct val="120000"/>
              </a:lnSpc>
            </a:pPr>
            <a:r>
              <a:rPr lang="en-US" sz="2400" dirty="0" err="1">
                <a:solidFill>
                  <a:srgbClr val="3333CC"/>
                </a:solidFill>
                <a:latin typeface="Arial" panose="020B0604020202020204" pitchFamily="34" charset="0"/>
                <a:cs typeface="Arial" panose="020B0604020202020204" pitchFamily="34" charset="0"/>
              </a:rPr>
              <a:t>S</a:t>
            </a:r>
            <a:r>
              <a:rPr lang="en-US" sz="2400" dirty="0" err="1" smtClean="0">
                <a:solidFill>
                  <a:srgbClr val="3333CC"/>
                </a:solidFill>
                <a:latin typeface="Arial" panose="020B0604020202020204" pitchFamily="34" charset="0"/>
                <a:cs typeface="Arial" panose="020B0604020202020204" pitchFamily="34" charset="0"/>
              </a:rPr>
              <a:t>ắp</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xếp</a:t>
            </a:r>
            <a:r>
              <a:rPr lang="en-US" sz="2400" dirty="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các</a:t>
            </a:r>
            <a:r>
              <a:rPr lang="en-US" sz="2400" dirty="0" smtClean="0">
                <a:solidFill>
                  <a:srgbClr val="3333CC"/>
                </a:solidFill>
                <a:latin typeface="Arial" panose="020B0604020202020204" pitchFamily="34" charset="0"/>
                <a:cs typeface="Arial" panose="020B0604020202020204" pitchFamily="34" charset="0"/>
              </a:rPr>
              <a:t> </a:t>
            </a:r>
            <a:r>
              <a:rPr lang="en-US" sz="2400" dirty="0">
                <a:solidFill>
                  <a:srgbClr val="3333CC"/>
                </a:solidFill>
                <a:latin typeface="Arial" panose="020B0604020202020204" pitchFamily="34" charset="0"/>
                <a:cs typeface="Arial" panose="020B0604020202020204" pitchFamily="34" charset="0"/>
              </a:rPr>
              <a:t>con </a:t>
            </a:r>
            <a:r>
              <a:rPr lang="en-US" sz="2400" dirty="0" err="1">
                <a:solidFill>
                  <a:srgbClr val="3333CC"/>
                </a:solidFill>
                <a:latin typeface="Arial" panose="020B0604020202020204" pitchFamily="34" charset="0"/>
                <a:cs typeface="Arial" panose="020B0604020202020204" pitchFamily="34" charset="0"/>
              </a:rPr>
              <a:t>vật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theo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thứ</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tự</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cân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nặng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giảm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dần</a:t>
            </a:r>
            <a:r>
              <a:rPr lang="en-US" sz="2400" dirty="0">
                <a:solidFill>
                  <a:srgbClr val="3333CC"/>
                </a:solidFill>
                <a:latin typeface="Arial" panose="020B0604020202020204" pitchFamily="34" charset="0"/>
                <a:cs typeface="Arial" panose="020B0604020202020204" pitchFamily="34" charset="0"/>
              </a:rPr>
              <a:t>.</a:t>
            </a:r>
            <a:endParaRPr lang="en-US" sz="23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517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683"/>
          <a:stretch/>
        </p:blipFill>
        <p:spPr>
          <a:xfrm>
            <a:off x="2063087" y="575906"/>
            <a:ext cx="7940726" cy="2958267"/>
          </a:xfrm>
          <a:prstGeom prst="rect">
            <a:avLst/>
          </a:prstGeom>
        </p:spPr>
      </p:pic>
      <p:pic>
        <p:nvPicPr>
          <p:cNvPr id="5" name="Picture 4"/>
          <p:cNvPicPr>
            <a:picLocks noChangeAspect="1"/>
          </p:cNvPicPr>
          <p:nvPr/>
        </p:nvPicPr>
        <p:blipFill>
          <a:blip r:embed="rId3"/>
          <a:stretch>
            <a:fillRect/>
          </a:stretch>
        </p:blipFill>
        <p:spPr>
          <a:xfrm>
            <a:off x="1288574" y="3576850"/>
            <a:ext cx="8728883" cy="2735050"/>
          </a:xfrm>
          <a:prstGeom prst="rect">
            <a:avLst/>
          </a:prstGeom>
        </p:spPr>
      </p:pic>
    </p:spTree>
    <p:extLst>
      <p:ext uri="{BB962C8B-B14F-4D97-AF65-F5344CB8AC3E}">
        <p14:creationId xmlns:p14="http://schemas.microsoft.com/office/powerpoint/2010/main" val="2178966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3552908568"/>
              </p:ext>
            </p:extLst>
          </p:nvPr>
        </p:nvGraphicFramePr>
        <p:xfrm>
          <a:off x="998807" y="1336098"/>
          <a:ext cx="10227211" cy="3615727"/>
        </p:xfrm>
        <a:graphic>
          <a:graphicData uri="http://schemas.openxmlformats.org/drawingml/2006/table">
            <a:tbl>
              <a:tblPr firstRow="1" bandRow="1">
                <a:tableStyleId>{8A107856-5554-42FB-B03E-39F5DBC370BA}</a:tableStyleId>
              </a:tblPr>
              <a:tblGrid>
                <a:gridCol w="8412479">
                  <a:extLst>
                    <a:ext uri="{9D8B030D-6E8A-4147-A177-3AD203B41FA5}">
                      <a16:colId xmlns:a16="http://schemas.microsoft.com/office/drawing/2014/main" val="20000"/>
                    </a:ext>
                  </a:extLst>
                </a:gridCol>
                <a:gridCol w="1814732">
                  <a:extLst>
                    <a:ext uri="{9D8B030D-6E8A-4147-A177-3AD203B41FA5}">
                      <a16:colId xmlns:a16="http://schemas.microsoft.com/office/drawing/2014/main" val="20001"/>
                    </a:ext>
                  </a:extLst>
                </a:gridCol>
              </a:tblGrid>
              <a:tr h="619308">
                <a:tc>
                  <a:txBody>
                    <a:bodyPr/>
                    <a:lstStyle/>
                    <a:p>
                      <a:pPr algn="ctr"/>
                      <a:r>
                        <a:rPr lang="en-US" sz="2600" dirty="0" err="1" smtClean="0">
                          <a:latin typeface="Arial" panose="020B0604020202020204" pitchFamily="34" charset="0"/>
                          <a:cs typeface="Arial" panose="020B0604020202020204" pitchFamily="34" charset="0"/>
                        </a:rPr>
                        <a:t>Ngày</a:t>
                      </a:r>
                      <a:r>
                        <a:rPr lang="en-US" sz="2600" baseline="0" dirty="0" smtClean="0">
                          <a:latin typeface="Arial" panose="020B0604020202020204" pitchFamily="34" charset="0"/>
                          <a:cs typeface="Arial" panose="020B0604020202020204" pitchFamily="34" charset="0"/>
                        </a:rPr>
                        <a:t> </a:t>
                      </a:r>
                      <a:r>
                        <a:rPr lang="en-US" sz="2600" baseline="0" dirty="0" err="1" smtClean="0">
                          <a:latin typeface="Arial" panose="020B0604020202020204" pitchFamily="34" charset="0"/>
                          <a:cs typeface="Arial" panose="020B0604020202020204" pitchFamily="34" charset="0"/>
                        </a:rPr>
                        <a:t>kỉ</a:t>
                      </a:r>
                      <a:r>
                        <a:rPr lang="en-US" sz="2600" baseline="0" dirty="0" smtClean="0">
                          <a:latin typeface="Arial" panose="020B0604020202020204" pitchFamily="34" charset="0"/>
                          <a:cs typeface="Arial" panose="020B0604020202020204" pitchFamily="34" charset="0"/>
                        </a:rPr>
                        <a:t> </a:t>
                      </a:r>
                      <a:r>
                        <a:rPr lang="en-US" sz="2600" baseline="0" dirty="0" err="1" smtClean="0">
                          <a:latin typeface="Arial" panose="020B0604020202020204" pitchFamily="34" charset="0"/>
                          <a:cs typeface="Arial" panose="020B0604020202020204" pitchFamily="34" charset="0"/>
                        </a:rPr>
                        <a:t>niệm</a:t>
                      </a:r>
                      <a:endParaRPr lang="en-US" sz="26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600" dirty="0" err="1" smtClean="0">
                          <a:latin typeface="Arial" panose="020B0604020202020204" pitchFamily="34" charset="0"/>
                          <a:cs typeface="Arial" panose="020B0604020202020204" pitchFamily="34" charset="0"/>
                        </a:rPr>
                        <a:t>Thời</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gian</a:t>
                      </a:r>
                      <a:endParaRPr lang="en-US" sz="26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689317">
                <a:tc>
                  <a:txBody>
                    <a:bodyPr/>
                    <a:lstStyle/>
                    <a:p>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thành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lập</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Đội</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thiếu</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niên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Tiền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phong</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Hồ</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Chí</a:t>
                      </a:r>
                      <a:r>
                        <a:rPr lang="en-US" sz="2300" dirty="0" smtClean="0">
                          <a:latin typeface="Arial" panose="020B0604020202020204" pitchFamily="34" charset="0"/>
                          <a:cs typeface="Arial" panose="020B0604020202020204" pitchFamily="34" charset="0"/>
                        </a:rPr>
                        <a:t> Minh</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90843">
                <a:tc>
                  <a:txBody>
                    <a:bodyPr/>
                    <a:lstStyle/>
                    <a:p>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Quốc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tế</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thiếu</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nhi</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6776">
                <a:tc>
                  <a:txBody>
                    <a:bodyPr/>
                    <a:lstStyle/>
                    <a:p>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sinh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Bác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Hồ</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04910">
                <a:tc>
                  <a:txBody>
                    <a:bodyPr/>
                    <a:lstStyle/>
                    <a:p>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Nhà</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giáo</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Việt</a:t>
                      </a:r>
                      <a:r>
                        <a:rPr lang="en-US" sz="2300" dirty="0" smtClean="0">
                          <a:latin typeface="Arial" panose="020B0604020202020204" pitchFamily="34" charset="0"/>
                          <a:cs typeface="Arial" panose="020B0604020202020204" pitchFamily="34" charset="0"/>
                        </a:rPr>
                        <a:t> Nam</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34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latin typeface="Arial" panose="020B0604020202020204" pitchFamily="34" charset="0"/>
                          <a:cs typeface="Arial" panose="020B0604020202020204" pitchFamily="34" charset="0"/>
                        </a:rPr>
                        <a:t>N</a:t>
                      </a:r>
                      <a:r>
                        <a:rPr lang="vi-VN" sz="2300" dirty="0" smtClean="0">
                          <a:latin typeface="Arial" panose="020B0604020202020204" pitchFamily="34" charset="0"/>
                          <a:cs typeface="Arial" panose="020B0604020202020204" pitchFamily="34" charset="0"/>
                        </a:rPr>
                        <a:t>gày Quốc khánh nước Cộng hoà Xã hội Chủ nghĩa Việt Nam</a:t>
                      </a: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4" name="TextBox 13"/>
          <p:cNvSpPr txBox="1"/>
          <p:nvPr/>
        </p:nvSpPr>
        <p:spPr>
          <a:xfrm>
            <a:off x="9903657" y="2729120"/>
            <a:ext cx="612668"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1/6</a:t>
            </a:r>
            <a:endParaRPr lang="en-US" sz="2400" dirty="0">
              <a:solidFill>
                <a:srgbClr val="3333CC"/>
              </a:solidFill>
              <a:latin typeface="Arial" panose="020B0604020202020204" pitchFamily="34" charset="0"/>
              <a:cs typeface="Arial" panose="020B0604020202020204" pitchFamily="34" charset="0"/>
            </a:endParaRPr>
          </a:p>
        </p:txBody>
      </p:sp>
      <p:sp>
        <p:nvSpPr>
          <p:cNvPr id="15" name="TextBox 14"/>
          <p:cNvSpPr txBox="1"/>
          <p:nvPr/>
        </p:nvSpPr>
        <p:spPr>
          <a:xfrm>
            <a:off x="9819247" y="3297802"/>
            <a:ext cx="784189"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19/5</a:t>
            </a:r>
            <a:endParaRPr lang="en-US" sz="2400" dirty="0">
              <a:solidFill>
                <a:srgbClr val="3333CC"/>
              </a:solidFill>
              <a:latin typeface="Arial" panose="020B0604020202020204" pitchFamily="34" charset="0"/>
              <a:cs typeface="Arial" panose="020B0604020202020204" pitchFamily="34" charset="0"/>
            </a:endParaRPr>
          </a:p>
        </p:txBody>
      </p:sp>
      <p:sp>
        <p:nvSpPr>
          <p:cNvPr id="16" name="TextBox 15"/>
          <p:cNvSpPr txBox="1"/>
          <p:nvPr/>
        </p:nvSpPr>
        <p:spPr>
          <a:xfrm>
            <a:off x="9819247" y="3923988"/>
            <a:ext cx="932884"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20/11</a:t>
            </a:r>
            <a:endParaRPr lang="en-US" sz="2400" dirty="0">
              <a:solidFill>
                <a:srgbClr val="3333CC"/>
              </a:solidFill>
              <a:latin typeface="Arial" panose="020B0604020202020204" pitchFamily="34" charset="0"/>
              <a:cs typeface="Arial" panose="020B0604020202020204" pitchFamily="34" charset="0"/>
            </a:endParaRPr>
          </a:p>
        </p:txBody>
      </p:sp>
      <p:sp>
        <p:nvSpPr>
          <p:cNvPr id="17" name="TextBox 16"/>
          <p:cNvSpPr txBox="1"/>
          <p:nvPr/>
        </p:nvSpPr>
        <p:spPr>
          <a:xfrm>
            <a:off x="9990768" y="4470829"/>
            <a:ext cx="612668"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2/9</a:t>
            </a:r>
            <a:endParaRPr lang="en-US" sz="2400" dirty="0">
              <a:solidFill>
                <a:srgbClr val="3333CC"/>
              </a:solidFill>
              <a:latin typeface="Arial" panose="020B0604020202020204" pitchFamily="34" charset="0"/>
              <a:cs typeface="Arial" panose="020B0604020202020204" pitchFamily="34" charset="0"/>
            </a:endParaRPr>
          </a:p>
        </p:txBody>
      </p:sp>
      <p:sp>
        <p:nvSpPr>
          <p:cNvPr id="18" name="TextBox 17"/>
          <p:cNvSpPr txBox="1"/>
          <p:nvPr/>
        </p:nvSpPr>
        <p:spPr>
          <a:xfrm>
            <a:off x="9819247" y="2068503"/>
            <a:ext cx="784189"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15/5</a:t>
            </a:r>
            <a:endParaRPr lang="en-US" sz="2400" dirty="0">
              <a:solidFill>
                <a:srgbClr val="3333CC"/>
              </a:solidFill>
              <a:latin typeface="Arial" panose="020B0604020202020204" pitchFamily="34" charset="0"/>
              <a:cs typeface="Arial" panose="020B0604020202020204" pitchFamily="34" charset="0"/>
            </a:endParaRPr>
          </a:p>
        </p:txBody>
      </p:sp>
      <p:sp>
        <p:nvSpPr>
          <p:cNvPr id="19" name="Rectangle 18"/>
          <p:cNvSpPr/>
          <p:nvPr/>
        </p:nvSpPr>
        <p:spPr>
          <a:xfrm>
            <a:off x="2638145" y="5272696"/>
            <a:ext cx="6463652" cy="871008"/>
          </a:xfrm>
          <a:prstGeom prst="rect">
            <a:avLst/>
          </a:prstGeom>
          <a:ln w="28575">
            <a:solidFill>
              <a:srgbClr val="00B050"/>
            </a:solidFill>
          </a:ln>
        </p:spPr>
        <p:txBody>
          <a:bodyPr wrap="square">
            <a:spAutoFit/>
          </a:bodyPr>
          <a:lstStyle/>
          <a:p>
            <a:pPr algn="just">
              <a:lnSpc>
                <a:spcPct val="110000"/>
              </a:lnSpc>
            </a:pP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Thảo</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luận</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nhóm</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đôi</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sắp</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xếp</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và</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kể</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những</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ngày</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kỉ</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niệm</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theo</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trình</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tự</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thời</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gian</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của</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một</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năm</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a:t>
            </a:r>
            <a:endParaRPr lang="en-US" sz="23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1423647178"/>
              </p:ext>
            </p:extLst>
          </p:nvPr>
        </p:nvGraphicFramePr>
        <p:xfrm>
          <a:off x="998807" y="1631524"/>
          <a:ext cx="10227211" cy="3615727"/>
        </p:xfrm>
        <a:graphic>
          <a:graphicData uri="http://schemas.openxmlformats.org/drawingml/2006/table">
            <a:tbl>
              <a:tblPr firstRow="1" bandRow="1">
                <a:tableStyleId>{8A107856-5554-42FB-B03E-39F5DBC370BA}</a:tableStyleId>
              </a:tblPr>
              <a:tblGrid>
                <a:gridCol w="8412479">
                  <a:extLst>
                    <a:ext uri="{9D8B030D-6E8A-4147-A177-3AD203B41FA5}">
                      <a16:colId xmlns:a16="http://schemas.microsoft.com/office/drawing/2014/main" val="20000"/>
                    </a:ext>
                  </a:extLst>
                </a:gridCol>
                <a:gridCol w="1814732">
                  <a:extLst>
                    <a:ext uri="{9D8B030D-6E8A-4147-A177-3AD203B41FA5}">
                      <a16:colId xmlns:a16="http://schemas.microsoft.com/office/drawing/2014/main" val="20001"/>
                    </a:ext>
                  </a:extLst>
                </a:gridCol>
              </a:tblGrid>
              <a:tr h="619308">
                <a:tc>
                  <a:txBody>
                    <a:bodyPr/>
                    <a:lstStyle/>
                    <a:p>
                      <a:pPr algn="ctr"/>
                      <a:r>
                        <a:rPr lang="en-US" sz="2600" dirty="0" err="1" smtClean="0">
                          <a:latin typeface="Arial" panose="020B0604020202020204" pitchFamily="34" charset="0"/>
                          <a:cs typeface="Arial" panose="020B0604020202020204" pitchFamily="34" charset="0"/>
                        </a:rPr>
                        <a:t>Ngày</a:t>
                      </a:r>
                      <a:r>
                        <a:rPr lang="en-US" sz="2600" baseline="0" dirty="0" smtClean="0">
                          <a:latin typeface="Arial" panose="020B0604020202020204" pitchFamily="34" charset="0"/>
                          <a:cs typeface="Arial" panose="020B0604020202020204" pitchFamily="34" charset="0"/>
                        </a:rPr>
                        <a:t> </a:t>
                      </a:r>
                      <a:r>
                        <a:rPr lang="en-US" sz="2600" baseline="0" dirty="0" err="1" smtClean="0">
                          <a:latin typeface="Arial" panose="020B0604020202020204" pitchFamily="34" charset="0"/>
                          <a:cs typeface="Arial" panose="020B0604020202020204" pitchFamily="34" charset="0"/>
                        </a:rPr>
                        <a:t>kỉ</a:t>
                      </a:r>
                      <a:r>
                        <a:rPr lang="en-US" sz="2600" baseline="0" dirty="0" smtClean="0">
                          <a:latin typeface="Arial" panose="020B0604020202020204" pitchFamily="34" charset="0"/>
                          <a:cs typeface="Arial" panose="020B0604020202020204" pitchFamily="34" charset="0"/>
                        </a:rPr>
                        <a:t> </a:t>
                      </a:r>
                      <a:r>
                        <a:rPr lang="en-US" sz="2600" baseline="0" dirty="0" err="1" smtClean="0">
                          <a:latin typeface="Arial" panose="020B0604020202020204" pitchFamily="34" charset="0"/>
                          <a:cs typeface="Arial" panose="020B0604020202020204" pitchFamily="34" charset="0"/>
                        </a:rPr>
                        <a:t>niệm</a:t>
                      </a:r>
                      <a:endParaRPr lang="en-US" sz="26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600" dirty="0" err="1" smtClean="0">
                          <a:latin typeface="Arial" panose="020B0604020202020204" pitchFamily="34" charset="0"/>
                          <a:cs typeface="Arial" panose="020B0604020202020204" pitchFamily="34" charset="0"/>
                        </a:rPr>
                        <a:t>Thời</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gian</a:t>
                      </a:r>
                      <a:endParaRPr lang="en-US" sz="26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6893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Quốc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tế</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thiếu</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nhi</a:t>
                      </a: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908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thành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lập</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Đội</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thiếu</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niên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Tiền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phong</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Hồ</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Chí</a:t>
                      </a:r>
                      <a:r>
                        <a:rPr lang="en-US" sz="2300" dirty="0" smtClean="0">
                          <a:latin typeface="Arial" panose="020B0604020202020204" pitchFamily="34" charset="0"/>
                          <a:cs typeface="Arial" panose="020B0604020202020204" pitchFamily="34" charset="0"/>
                        </a:rPr>
                        <a:t> Minh</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6776">
                <a:tc>
                  <a:txBody>
                    <a:bodyPr/>
                    <a:lstStyle/>
                    <a:p>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sinh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Bác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Hồ</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04910">
                <a:tc>
                  <a:txBody>
                    <a:bodyPr/>
                    <a:lstStyle/>
                    <a:p>
                      <a:r>
                        <a:rPr lang="en-US" sz="2300" dirty="0" smtClean="0">
                          <a:latin typeface="Arial" panose="020B0604020202020204" pitchFamily="34" charset="0"/>
                          <a:cs typeface="Arial" panose="020B0604020202020204" pitchFamily="34" charset="0"/>
                        </a:rPr>
                        <a:t>N</a:t>
                      </a:r>
                      <a:r>
                        <a:rPr lang="vi-VN" sz="2300" dirty="0" smtClean="0">
                          <a:latin typeface="+mn-lt"/>
                          <a:cs typeface="Arial" panose="020B0604020202020204" pitchFamily="34" charset="0"/>
                        </a:rPr>
                        <a:t>gày Quốc khánh nước Cộng hoà Xã hội Chủ nghĩa Việt Na</a:t>
                      </a:r>
                      <a:r>
                        <a:rPr lang="en-US" sz="2300" dirty="0" smtClean="0">
                          <a:latin typeface="+mn-lt"/>
                          <a:cs typeface="Arial" panose="020B0604020202020204" pitchFamily="34" charset="0"/>
                        </a:rPr>
                        <a:t>m</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34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Nhà</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giáo</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Việt</a:t>
                      </a:r>
                      <a:r>
                        <a:rPr lang="en-US" sz="2300" dirty="0" smtClean="0">
                          <a:latin typeface="Arial" panose="020B0604020202020204" pitchFamily="34" charset="0"/>
                          <a:cs typeface="Arial" panose="020B0604020202020204" pitchFamily="34" charset="0"/>
                        </a:rPr>
                        <a:t> Nam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4" name="TextBox 13"/>
          <p:cNvSpPr txBox="1"/>
          <p:nvPr/>
        </p:nvSpPr>
        <p:spPr>
          <a:xfrm>
            <a:off x="9944958" y="2345701"/>
            <a:ext cx="612668"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1/6</a:t>
            </a:r>
            <a:endParaRPr lang="en-US" sz="2400" dirty="0">
              <a:solidFill>
                <a:srgbClr val="3333CC"/>
              </a:solidFill>
              <a:latin typeface="Arial" panose="020B0604020202020204" pitchFamily="34" charset="0"/>
              <a:cs typeface="Arial" panose="020B0604020202020204" pitchFamily="34" charset="0"/>
            </a:endParaRPr>
          </a:p>
        </p:txBody>
      </p:sp>
      <p:sp>
        <p:nvSpPr>
          <p:cNvPr id="15" name="TextBox 14"/>
          <p:cNvSpPr txBox="1"/>
          <p:nvPr/>
        </p:nvSpPr>
        <p:spPr>
          <a:xfrm>
            <a:off x="9819247" y="3593228"/>
            <a:ext cx="784189"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19/5</a:t>
            </a:r>
            <a:endParaRPr lang="en-US" sz="2400" dirty="0">
              <a:solidFill>
                <a:srgbClr val="3333CC"/>
              </a:solidFill>
              <a:latin typeface="Arial" panose="020B0604020202020204" pitchFamily="34" charset="0"/>
              <a:cs typeface="Arial" panose="020B0604020202020204" pitchFamily="34" charset="0"/>
            </a:endParaRPr>
          </a:p>
        </p:txBody>
      </p:sp>
      <p:sp>
        <p:nvSpPr>
          <p:cNvPr id="16" name="TextBox 15"/>
          <p:cNvSpPr txBox="1"/>
          <p:nvPr/>
        </p:nvSpPr>
        <p:spPr>
          <a:xfrm>
            <a:off x="9833314" y="4837020"/>
            <a:ext cx="932884"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20/11</a:t>
            </a:r>
            <a:endParaRPr lang="en-US" sz="2400" dirty="0">
              <a:solidFill>
                <a:srgbClr val="3333CC"/>
              </a:solidFill>
              <a:latin typeface="Arial" panose="020B0604020202020204" pitchFamily="34" charset="0"/>
              <a:cs typeface="Arial" panose="020B0604020202020204" pitchFamily="34" charset="0"/>
            </a:endParaRPr>
          </a:p>
        </p:txBody>
      </p:sp>
      <p:sp>
        <p:nvSpPr>
          <p:cNvPr id="17" name="TextBox 16"/>
          <p:cNvSpPr txBox="1"/>
          <p:nvPr/>
        </p:nvSpPr>
        <p:spPr>
          <a:xfrm>
            <a:off x="9944958" y="4215124"/>
            <a:ext cx="612668"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2/9</a:t>
            </a:r>
            <a:endParaRPr lang="en-US" sz="2400" dirty="0">
              <a:solidFill>
                <a:srgbClr val="3333CC"/>
              </a:solidFill>
              <a:latin typeface="Arial" panose="020B0604020202020204" pitchFamily="34" charset="0"/>
              <a:cs typeface="Arial" panose="020B0604020202020204" pitchFamily="34" charset="0"/>
            </a:endParaRPr>
          </a:p>
        </p:txBody>
      </p:sp>
      <p:sp>
        <p:nvSpPr>
          <p:cNvPr id="18" name="TextBox 17"/>
          <p:cNvSpPr txBox="1"/>
          <p:nvPr/>
        </p:nvSpPr>
        <p:spPr>
          <a:xfrm>
            <a:off x="9833314" y="2967042"/>
            <a:ext cx="784189"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15/5</a:t>
            </a:r>
            <a:endParaRPr lang="en-US" sz="24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5978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02727" y="460627"/>
            <a:ext cx="3726873" cy="74814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panose="020B0604020202020204" pitchFamily="34" charset="0"/>
                <a:cs typeface="Arial" panose="020B0604020202020204" pitchFamily="34" charset="0"/>
              </a:rPr>
              <a:t>CỦNG CỐ, DẶN DÒ</a:t>
            </a:r>
            <a:endParaRPr lang="en-US" sz="2800" b="1" dirty="0">
              <a:solidFill>
                <a:schemeClr val="bg1"/>
              </a:solidFill>
              <a:latin typeface="Arial" panose="020B0604020202020204" pitchFamily="34" charset="0"/>
              <a:cs typeface="Arial" panose="020B0604020202020204" pitchFamily="34" charset="0"/>
            </a:endParaRPr>
          </a:p>
        </p:txBody>
      </p:sp>
      <p:sp>
        <p:nvSpPr>
          <p:cNvPr id="4" name="Cloud 3"/>
          <p:cNvSpPr/>
          <p:nvPr/>
        </p:nvSpPr>
        <p:spPr>
          <a:xfrm>
            <a:off x="1337478" y="2050472"/>
            <a:ext cx="9444249" cy="3408221"/>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dirty="0" err="1" smtClean="0">
                <a:solidFill>
                  <a:srgbClr val="3333CC"/>
                </a:solidFill>
                <a:latin typeface="Arial" panose="020B0604020202020204" pitchFamily="34" charset="0"/>
                <a:cs typeface="Arial" panose="020B0604020202020204" pitchFamily="34" charset="0"/>
              </a:rPr>
              <a:t>Em</a:t>
            </a:r>
            <a:r>
              <a:rPr lang="en-US" sz="2800" dirty="0" smtClean="0">
                <a:solidFill>
                  <a:srgbClr val="3333CC"/>
                </a:solidFill>
                <a:latin typeface="Arial" panose="020B0604020202020204" pitchFamily="34" charset="0"/>
                <a:cs typeface="Arial" panose="020B0604020202020204" pitchFamily="34" charset="0"/>
              </a:rPr>
              <a:t> </a:t>
            </a:r>
            <a:r>
              <a:rPr lang="en-US" sz="2800" dirty="0" err="1" smtClean="0">
                <a:solidFill>
                  <a:srgbClr val="3333CC"/>
                </a:solidFill>
                <a:latin typeface="Arial" panose="020B0604020202020204" pitchFamily="34" charset="0"/>
                <a:cs typeface="Arial" panose="020B0604020202020204" pitchFamily="34" charset="0"/>
              </a:rPr>
              <a:t>hãy</a:t>
            </a:r>
            <a:r>
              <a:rPr lang="en-US" sz="2800" dirty="0" smtClean="0">
                <a:solidFill>
                  <a:srgbClr val="3333CC"/>
                </a:solidFill>
                <a:latin typeface="Arial" panose="020B0604020202020204" pitchFamily="34" charset="0"/>
                <a:cs typeface="Arial" panose="020B0604020202020204" pitchFamily="34" charset="0"/>
              </a:rPr>
              <a:t> </a:t>
            </a:r>
            <a:r>
              <a:rPr lang="en-US" sz="2800" dirty="0" err="1" smtClean="0">
                <a:solidFill>
                  <a:srgbClr val="3333CC"/>
                </a:solidFill>
                <a:latin typeface="Arial" panose="020B0604020202020204" pitchFamily="34" charset="0"/>
                <a:cs typeface="Arial" panose="020B0604020202020204" pitchFamily="34" charset="0"/>
              </a:rPr>
              <a:t>cho</a:t>
            </a:r>
            <a:r>
              <a:rPr lang="en-US" sz="2800" dirty="0" smtClean="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biết</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cách</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sắp</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xếp</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sách</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vở</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của</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em</a:t>
            </a:r>
            <a:r>
              <a:rPr lang="en-US" sz="2800" dirty="0">
                <a:solidFill>
                  <a:srgbClr val="3333CC"/>
                </a:solidFill>
                <a:latin typeface="Arial" panose="020B0604020202020204" pitchFamily="34" charset="0"/>
                <a:cs typeface="Arial" panose="020B0604020202020204" pitchFamily="34" charset="0"/>
              </a:rPr>
              <a:t> ở </a:t>
            </a:r>
            <a:r>
              <a:rPr lang="en-US" sz="2800" dirty="0" err="1">
                <a:solidFill>
                  <a:srgbClr val="3333CC"/>
                </a:solidFill>
                <a:latin typeface="Arial" panose="020B0604020202020204" pitchFamily="34" charset="0"/>
                <a:cs typeface="Arial" panose="020B0604020202020204" pitchFamily="34" charset="0"/>
              </a:rPr>
              <a:t>nhà</a:t>
            </a:r>
            <a:r>
              <a:rPr lang="en-US" sz="2800" dirty="0" smtClean="0">
                <a:solidFill>
                  <a:srgbClr val="3333CC"/>
                </a:solidFill>
                <a:latin typeface="Arial" panose="020B0604020202020204" pitchFamily="34" charset="0"/>
                <a:cs typeface="Arial" panose="020B0604020202020204" pitchFamily="34" charset="0"/>
              </a:rPr>
              <a:t>.</a:t>
            </a:r>
            <a:endParaRPr lang="en-US" sz="28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726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GHI NHỚ</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Horizontal Scroll 4"/>
          <p:cNvSpPr/>
          <p:nvPr/>
        </p:nvSpPr>
        <p:spPr>
          <a:xfrm>
            <a:off x="1542198" y="2063243"/>
            <a:ext cx="9001112" cy="2888966"/>
          </a:xfrm>
          <a:prstGeom prst="horizontalScroll">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600" b="1" dirty="0"/>
              <a:t>Việc sắp xếp đồ vật hoặc danh sách theo yêu cầu một cách hợp lí giúp chúng ta tìm kiếm nhanh </a:t>
            </a:r>
            <a:r>
              <a:rPr lang="vi-VN" sz="2600" b="1" dirty="0" smtClean="0"/>
              <a:t>hơn</a:t>
            </a:r>
            <a:r>
              <a:rPr lang="en-US" sz="2600" b="1" dirty="0" smtClean="0"/>
              <a:t>.</a:t>
            </a: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58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23838"/>
            <a:ext cx="12192000" cy="7305675"/>
          </a:xfrm>
          <a:prstGeom prst="rect">
            <a:avLst/>
          </a:prstGeom>
        </p:spPr>
      </p:pic>
    </p:spTree>
    <p:extLst>
      <p:ext uri="{BB962C8B-B14F-4D97-AF65-F5344CB8AC3E}">
        <p14:creationId xmlns:p14="http://schemas.microsoft.com/office/powerpoint/2010/main" val="639362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65174" y="249383"/>
            <a:ext cx="4353220" cy="626201"/>
            <a:chOff x="3865174" y="249383"/>
            <a:chExt cx="4353220" cy="626201"/>
          </a:xfrm>
        </p:grpSpPr>
        <p:sp>
          <p:nvSpPr>
            <p:cNvPr id="7" name="Rounded Rectangle 6"/>
            <p:cNvSpPr/>
            <p:nvPr/>
          </p:nvSpPr>
          <p:spPr>
            <a:xfrm>
              <a:off x="3865174" y="249383"/>
              <a:ext cx="4353220"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MỞ ĐẦU</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16"/>
            <p:cNvPicPr>
              <a:picLocks noChangeAspect="1"/>
            </p:cNvPicPr>
            <p:nvPr/>
          </p:nvPicPr>
          <p:blipFill>
            <a:blip r:embed="rId2"/>
            <a:stretch>
              <a:fillRect/>
            </a:stretch>
          </p:blipFill>
          <p:spPr>
            <a:xfrm>
              <a:off x="4728621" y="249783"/>
              <a:ext cx="633088" cy="600897"/>
            </a:xfrm>
            <a:prstGeom prst="rect">
              <a:avLst/>
            </a:prstGeom>
          </p:spPr>
        </p:pic>
      </p:grpSp>
      <p:pic>
        <p:nvPicPr>
          <p:cNvPr id="3" name="Picture 2"/>
          <p:cNvPicPr>
            <a:picLocks noChangeAspect="1"/>
          </p:cNvPicPr>
          <p:nvPr/>
        </p:nvPicPr>
        <p:blipFill>
          <a:blip r:embed="rId3"/>
          <a:stretch>
            <a:fillRect/>
          </a:stretch>
        </p:blipFill>
        <p:spPr>
          <a:xfrm>
            <a:off x="7624502" y="3874266"/>
            <a:ext cx="2018262" cy="2047512"/>
          </a:xfrm>
          <a:prstGeom prst="rect">
            <a:avLst/>
          </a:prstGeom>
        </p:spPr>
      </p:pic>
      <p:pic>
        <p:nvPicPr>
          <p:cNvPr id="4" name="Picture 3"/>
          <p:cNvPicPr>
            <a:picLocks noChangeAspect="1"/>
          </p:cNvPicPr>
          <p:nvPr/>
        </p:nvPicPr>
        <p:blipFill>
          <a:blip r:embed="rId4"/>
          <a:stretch>
            <a:fillRect/>
          </a:stretch>
        </p:blipFill>
        <p:spPr>
          <a:xfrm>
            <a:off x="2271171" y="3559825"/>
            <a:ext cx="2101324" cy="2361953"/>
          </a:xfrm>
          <a:prstGeom prst="rect">
            <a:avLst/>
          </a:prstGeom>
        </p:spPr>
      </p:pic>
      <p:sp>
        <p:nvSpPr>
          <p:cNvPr id="14" name="TextBox 13">
            <a:extLst>
              <a:ext uri="{FF2B5EF4-FFF2-40B4-BE49-F238E27FC236}">
                <a16:creationId xmlns:a16="http://schemas.microsoft.com/office/drawing/2014/main" id="{D05E2FA4-701D-4C92-898E-7EE4AF07FEBA}"/>
              </a:ext>
            </a:extLst>
          </p:cNvPr>
          <p:cNvSpPr txBox="1"/>
          <p:nvPr/>
        </p:nvSpPr>
        <p:spPr>
          <a:xfrm>
            <a:off x="2674145" y="1657514"/>
            <a:ext cx="6822413" cy="1501758"/>
          </a:xfrm>
          <a:prstGeom prst="rect">
            <a:avLst/>
          </a:prstGeom>
          <a:noFill/>
          <a:ln w="28575">
            <a:solidFill>
              <a:srgbClr val="FF0000"/>
            </a:solidFill>
          </a:ln>
        </p:spPr>
        <p:txBody>
          <a:bodyPr wrap="square" rtlCol="0">
            <a:spAutoFit/>
          </a:bodyPr>
          <a:lstStyle/>
          <a:p>
            <a:pPr algn="ctr">
              <a:lnSpc>
                <a:spcPct val="120000"/>
              </a:lnSpc>
              <a:spcAft>
                <a:spcPts val="600"/>
              </a:spcAft>
            </a:pP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2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học</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sinh</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lên</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tìm</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sách</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theo</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yêu</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cầu</a:t>
            </a:r>
            <a:endParaRPr lang="vi-VN" sz="4000" b="1" dirty="0">
              <a:ln w="28575">
                <a:noFill/>
              </a:ln>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401403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5E2FA4-701D-4C92-898E-7EE4AF07FEBA}"/>
              </a:ext>
            </a:extLst>
          </p:cNvPr>
          <p:cNvSpPr txBox="1"/>
          <p:nvPr/>
        </p:nvSpPr>
        <p:spPr>
          <a:xfrm>
            <a:off x="2737223" y="1873884"/>
            <a:ext cx="8431305" cy="1794337"/>
          </a:xfrm>
          <a:prstGeom prst="rect">
            <a:avLst/>
          </a:prstGeom>
          <a:noFill/>
          <a:ln>
            <a:noFill/>
          </a:ln>
        </p:spPr>
        <p:txBody>
          <a:bodyPr wrap="square" rtlCol="0">
            <a:spAutoFit/>
          </a:bodyPr>
          <a:lstStyle/>
          <a:p>
            <a:pPr algn="ctr">
              <a:lnSpc>
                <a:spcPct val="120000"/>
              </a:lnSpc>
              <a:spcAft>
                <a:spcPts val="600"/>
              </a:spcAft>
            </a:pPr>
            <a:r>
              <a:rPr lang="vi-VN" sz="4000" b="1" u="sng"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BÀI </a:t>
            </a:r>
            <a:r>
              <a:rPr lang="en-US" sz="4000" b="1" u="sng" dirty="0" smtClean="0">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17</a:t>
            </a:r>
            <a:endParaRPr lang="vi-VN" sz="4000" b="1" u="sng"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endParaRPr>
          </a:p>
          <a:p>
            <a:pPr algn="ctr">
              <a:lnSpc>
                <a:spcPct val="120000"/>
              </a:lnSpc>
            </a:pPr>
            <a:r>
              <a:rPr lang="en-US" sz="4800" b="1" dirty="0" smtClean="0">
                <a:solidFill>
                  <a:srgbClr val="FF0000"/>
                </a:solidFill>
                <a:latin typeface="Arial" panose="020B0604020202020204" pitchFamily="34" charset="0"/>
                <a:cs typeface="Arial" panose="020B0604020202020204" pitchFamily="34" charset="0"/>
              </a:rPr>
              <a:t>SẮP XẾP VÀ TÌM KIẾM</a:t>
            </a:r>
            <a:endParaRPr lang="vi-VN" sz="4800" b="1"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2857052" cy="553998"/>
            <a:chOff x="689904" y="1379897"/>
            <a:chExt cx="2857052"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00452" y="1445277"/>
              <a:ext cx="2446504"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Sắp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xếp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đồ</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vật</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6" name="Rectangle 5"/>
          <p:cNvSpPr/>
          <p:nvPr/>
        </p:nvSpPr>
        <p:spPr>
          <a:xfrm>
            <a:off x="1368931" y="3515055"/>
            <a:ext cx="3953056" cy="2308324"/>
          </a:xfrm>
          <a:prstGeom prst="rect">
            <a:avLst/>
          </a:prstGeom>
        </p:spPr>
        <p:txBody>
          <a:bodyPr wrap="square">
            <a:spAutoFit/>
          </a:bodyPr>
          <a:lstStyle/>
          <a:p>
            <a:pPr algn="just">
              <a:lnSpc>
                <a:spcPct val="120000"/>
              </a:lnSpc>
            </a:pPr>
            <a:r>
              <a:rPr lang="vi-VN" sz="2400" dirty="0"/>
              <a:t>Quan sát hình 17.1, em hãy trao đổi với bạn và cho biết rau, củ, quả được sắp xếp như thế nào? Ích lợi của việc sắp xếp này là gì?</a:t>
            </a:r>
            <a:endParaRPr lang="en-US" sz="2300" dirty="0">
              <a:latin typeface="Arial" panose="020B0604020202020204" pitchFamily="34" charset="0"/>
              <a:cs typeface="Arial" panose="020B0604020202020204" pitchFamily="34" charset="0"/>
            </a:endParaRPr>
          </a:p>
        </p:txBody>
      </p:sp>
      <p:sp>
        <p:nvSpPr>
          <p:cNvPr id="15" name="Rectangle 14"/>
          <p:cNvSpPr/>
          <p:nvPr/>
        </p:nvSpPr>
        <p:spPr>
          <a:xfrm>
            <a:off x="7263041" y="5563140"/>
            <a:ext cx="3144983" cy="461665"/>
          </a:xfrm>
          <a:prstGeom prst="rect">
            <a:avLst/>
          </a:prstGeom>
        </p:spPr>
        <p:txBody>
          <a:bodyPr wrap="square">
            <a:spAutoFit/>
          </a:bodyPr>
          <a:lstStyle/>
          <a:p>
            <a:pPr algn="just">
              <a:lnSpc>
                <a:spcPct val="120000"/>
              </a:lnSpc>
            </a:pPr>
            <a:r>
              <a:rPr lang="en-US" sz="2000" dirty="0" err="1" smtClean="0">
                <a:latin typeface="Arial" panose="020B0604020202020204" pitchFamily="34" charset="0"/>
                <a:cs typeface="Arial" panose="020B0604020202020204" pitchFamily="34" charset="0"/>
              </a:rPr>
              <a:t>Hình</a:t>
            </a:r>
            <a:r>
              <a:rPr lang="en-US" sz="2000" dirty="0" smtClean="0">
                <a:latin typeface="Arial" panose="020B0604020202020204" pitchFamily="34" charset="0"/>
                <a:cs typeface="Arial" panose="020B0604020202020204" pitchFamily="34" charset="0"/>
              </a:rPr>
              <a:t> 17.1. Rau, </a:t>
            </a:r>
            <a:r>
              <a:rPr lang="en-US" sz="2000" dirty="0" err="1" smtClean="0">
                <a:latin typeface="Arial" panose="020B0604020202020204" pitchFamily="34" charset="0"/>
                <a:cs typeface="Arial" panose="020B0604020202020204" pitchFamily="34" charset="0"/>
              </a:rPr>
              <a:t>củ</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quả</a:t>
            </a:r>
            <a:endParaRPr lang="en-US" sz="2000" dirty="0">
              <a:latin typeface="Arial" panose="020B0604020202020204" pitchFamily="34" charset="0"/>
              <a:cs typeface="Arial" panose="020B0604020202020204" pitchFamily="34" charset="0"/>
            </a:endParaRPr>
          </a:p>
        </p:txBody>
      </p:sp>
      <p:sp>
        <p:nvSpPr>
          <p:cNvPr id="7" name="Rounded Rectangle 6"/>
          <p:cNvSpPr/>
          <p:nvPr/>
        </p:nvSpPr>
        <p:spPr>
          <a:xfrm>
            <a:off x="1299387" y="2126369"/>
            <a:ext cx="4079260" cy="38984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5888867" y="2126369"/>
            <a:ext cx="5592819" cy="3355691"/>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8019" y="2234872"/>
            <a:ext cx="1101996" cy="1130737"/>
          </a:xfrm>
          <a:prstGeom prst="rect">
            <a:avLst/>
          </a:prstGeom>
        </p:spPr>
      </p:pic>
    </p:spTree>
    <p:extLst>
      <p:ext uri="{BB962C8B-B14F-4D97-AF65-F5344CB8AC3E}">
        <p14:creationId xmlns:p14="http://schemas.microsoft.com/office/powerpoint/2010/main" val="39241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3496649" cy="553998"/>
            <a:chOff x="689904" y="1379897"/>
            <a:chExt cx="3496649"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45277"/>
              <a:ext cx="3086101"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Sắp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xếp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danh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sách</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12" name="Picture 11"/>
          <p:cNvPicPr>
            <a:picLocks noChangeAspect="1"/>
          </p:cNvPicPr>
          <p:nvPr/>
        </p:nvPicPr>
        <p:blipFill>
          <a:blip r:embed="rId3"/>
          <a:stretch>
            <a:fillRect/>
          </a:stretch>
        </p:blipFill>
        <p:spPr>
          <a:xfrm>
            <a:off x="5653745" y="2030158"/>
            <a:ext cx="5457825" cy="3064775"/>
          </a:xfrm>
          <a:prstGeom prst="rect">
            <a:avLst/>
          </a:prstGeom>
        </p:spPr>
      </p:pic>
      <p:sp>
        <p:nvSpPr>
          <p:cNvPr id="18" name="Rectangle 17"/>
          <p:cNvSpPr/>
          <p:nvPr/>
        </p:nvSpPr>
        <p:spPr>
          <a:xfrm>
            <a:off x="5950225" y="5167681"/>
            <a:ext cx="4858603" cy="867482"/>
          </a:xfrm>
          <a:prstGeom prst="rect">
            <a:avLst/>
          </a:prstGeom>
        </p:spPr>
        <p:txBody>
          <a:bodyPr wrap="square">
            <a:spAutoFit/>
          </a:bodyPr>
          <a:lstStyle/>
          <a:p>
            <a:pPr algn="ctr">
              <a:lnSpc>
                <a:spcPct val="120000"/>
              </a:lnSpc>
            </a:pPr>
            <a:r>
              <a:rPr lang="en-US" sz="2200" dirty="0" err="1" smtClean="0">
                <a:solidFill>
                  <a:srgbClr val="3333CC"/>
                </a:solidFill>
                <a:latin typeface="Arial" panose="020B0604020202020204" pitchFamily="34" charset="0"/>
                <a:cs typeface="Arial" panose="020B0604020202020204" pitchFamily="34" charset="0"/>
              </a:rPr>
              <a:t>Bảng</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danh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sách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được</a:t>
            </a:r>
            <a:r>
              <a:rPr lang="vi-VN" sz="2200" dirty="0" smtClean="0">
                <a:solidFill>
                  <a:srgbClr val="3333CC"/>
                </a:solidFill>
                <a:latin typeface="Arial" panose="020B0604020202020204" pitchFamily="34" charset="0"/>
                <a:cs typeface="Arial" panose="020B0604020202020204" pitchFamily="34" charset="0"/>
              </a:rPr>
              <a:t> sắp xếp theo cân nặng giảm dần.</a:t>
            </a:r>
            <a:endParaRPr lang="en-US" sz="2200" dirty="0">
              <a:solidFill>
                <a:srgbClr val="3333CC"/>
              </a:solidFill>
              <a:latin typeface="Arial" panose="020B0604020202020204" pitchFamily="34" charset="0"/>
              <a:cs typeface="Arial" panose="020B0604020202020204" pitchFamily="34" charset="0"/>
            </a:endParaRPr>
          </a:p>
        </p:txBody>
      </p:sp>
      <p:sp>
        <p:nvSpPr>
          <p:cNvPr id="19" name="Cloud 18"/>
          <p:cNvSpPr/>
          <p:nvPr/>
        </p:nvSpPr>
        <p:spPr>
          <a:xfrm>
            <a:off x="1097985" y="2401217"/>
            <a:ext cx="4388415" cy="2131583"/>
          </a:xfrm>
          <a:prstGeom prst="clou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Arial" panose="020B0604020202020204" pitchFamily="34" charset="0"/>
                <a:cs typeface="Arial" panose="020B0604020202020204" pitchFamily="34" charset="0"/>
              </a:rPr>
              <a:t>Em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hãy</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chỉ</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ra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các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bạn</a:t>
            </a:r>
            <a:r>
              <a:rPr lang="en-US" sz="2400" dirty="0">
                <a:solidFill>
                  <a:schemeClr val="tx1"/>
                </a:solidFill>
                <a:latin typeface="Arial" panose="020B0604020202020204" pitchFamily="34" charset="0"/>
                <a:cs typeface="Arial" panose="020B0604020202020204" pitchFamily="34" charset="0"/>
              </a:rPr>
              <a:t> ở </a:t>
            </a:r>
            <a:r>
              <a:rPr lang="en-US" sz="2400" dirty="0" err="1">
                <a:solidFill>
                  <a:schemeClr val="tx1"/>
                </a:solidFill>
                <a:latin typeface="Arial" panose="020B0604020202020204" pitchFamily="34" charset="0"/>
                <a:cs typeface="Arial" panose="020B0604020202020204" pitchFamily="34" charset="0"/>
              </a:rPr>
              <a:t>bảng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theo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chiều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cao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tăng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dần</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196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12" name="Picture 11"/>
          <p:cNvPicPr>
            <a:picLocks noChangeAspect="1"/>
          </p:cNvPicPr>
          <p:nvPr/>
        </p:nvPicPr>
        <p:blipFill>
          <a:blip r:embed="rId3"/>
          <a:stretch>
            <a:fillRect/>
          </a:stretch>
        </p:blipFill>
        <p:spPr>
          <a:xfrm>
            <a:off x="5492381" y="2019413"/>
            <a:ext cx="5789702" cy="3251136"/>
          </a:xfrm>
          <a:prstGeom prst="rect">
            <a:avLst/>
          </a:prstGeom>
        </p:spPr>
      </p:pic>
      <p:sp>
        <p:nvSpPr>
          <p:cNvPr id="18" name="Rectangle 17"/>
          <p:cNvSpPr/>
          <p:nvPr/>
        </p:nvSpPr>
        <p:spPr>
          <a:xfrm>
            <a:off x="5587155" y="5283298"/>
            <a:ext cx="5600798" cy="904863"/>
          </a:xfrm>
          <a:prstGeom prst="rect">
            <a:avLst/>
          </a:prstGeom>
        </p:spPr>
        <p:txBody>
          <a:bodyPr wrap="square">
            <a:spAutoFit/>
          </a:bodyPr>
          <a:lstStyle/>
          <a:p>
            <a:pPr algn="ctr">
              <a:lnSpc>
                <a:spcPct val="120000"/>
              </a:lnSpc>
            </a:pPr>
            <a:r>
              <a:rPr lang="en-US" sz="2200" dirty="0" err="1" smtClean="0">
                <a:solidFill>
                  <a:srgbClr val="3333CC"/>
                </a:solidFill>
                <a:latin typeface="Arial" panose="020B0604020202020204" pitchFamily="34" charset="0"/>
                <a:cs typeface="Arial" panose="020B0604020202020204" pitchFamily="34" charset="0"/>
              </a:rPr>
              <a:t>Bảng</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danh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sách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được</a:t>
            </a:r>
            <a:r>
              <a:rPr lang="vi-VN" sz="2200" dirty="0" smtClean="0">
                <a:solidFill>
                  <a:srgbClr val="3333CC"/>
                </a:solidFill>
                <a:latin typeface="Arial" panose="020B0604020202020204" pitchFamily="34" charset="0"/>
                <a:cs typeface="Arial" panose="020B0604020202020204" pitchFamily="34" charset="0"/>
              </a:rPr>
              <a:t> sắp xếp theo cân nặng giảm dần.</a:t>
            </a:r>
            <a:endParaRPr lang="en-US" sz="2200" dirty="0">
              <a:solidFill>
                <a:srgbClr val="3333CC"/>
              </a:solidFill>
              <a:latin typeface="Arial" panose="020B0604020202020204" pitchFamily="34" charset="0"/>
              <a:cs typeface="Arial" panose="020B0604020202020204" pitchFamily="34" charset="0"/>
            </a:endParaRPr>
          </a:p>
        </p:txBody>
      </p:sp>
      <p:sp>
        <p:nvSpPr>
          <p:cNvPr id="15" name="Rectangle 14"/>
          <p:cNvSpPr/>
          <p:nvPr/>
        </p:nvSpPr>
        <p:spPr>
          <a:xfrm>
            <a:off x="1573262" y="3721699"/>
            <a:ext cx="3531510" cy="1865126"/>
          </a:xfrm>
          <a:prstGeom prst="rect">
            <a:avLst/>
          </a:prstGeom>
        </p:spPr>
        <p:txBody>
          <a:bodyPr wrap="square">
            <a:spAutoFit/>
          </a:bodyPr>
          <a:lstStyle/>
          <a:p>
            <a:pPr algn="just">
              <a:lnSpc>
                <a:spcPct val="120000"/>
              </a:lnSpc>
            </a:pPr>
            <a:r>
              <a:rPr lang="en-US" sz="2400" dirty="0" err="1" smtClean="0">
                <a:solidFill>
                  <a:srgbClr val="3333CC"/>
                </a:solidFill>
                <a:latin typeface="Arial" panose="020B0604020202020204" pitchFamily="34" charset="0"/>
                <a:cs typeface="Arial" panose="020B0604020202020204" pitchFamily="34" charset="0"/>
              </a:rPr>
              <a:t>Các</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em</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hãy</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thảo</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luận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và</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sắp</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xếp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bạn</a:t>
            </a:r>
            <a:r>
              <a:rPr lang="en-US" sz="2400" dirty="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trong</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bảng</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bên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theo</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cao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tăng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dần</a:t>
            </a:r>
            <a:r>
              <a:rPr lang="en-US" sz="2400" dirty="0">
                <a:solidFill>
                  <a:srgbClr val="3333CC"/>
                </a:solidFill>
                <a:latin typeface="Arial" panose="020B0604020202020204" pitchFamily="34" charset="0"/>
                <a:cs typeface="Arial" panose="020B0604020202020204" pitchFamily="34" charset="0"/>
              </a:rPr>
              <a:t>.</a:t>
            </a:r>
            <a:endParaRPr lang="en-US" sz="2300" dirty="0">
              <a:solidFill>
                <a:srgbClr val="3333CC"/>
              </a:solidFill>
              <a:latin typeface="Arial" panose="020B0604020202020204" pitchFamily="34" charset="0"/>
              <a:cs typeface="Arial" panose="020B0604020202020204" pitchFamily="34" charset="0"/>
            </a:endParaRPr>
          </a:p>
        </p:txBody>
      </p:sp>
      <p:sp>
        <p:nvSpPr>
          <p:cNvPr id="17" name="Rounded Rectangle 16"/>
          <p:cNvSpPr/>
          <p:nvPr/>
        </p:nvSpPr>
        <p:spPr>
          <a:xfrm>
            <a:off x="1435867" y="2018793"/>
            <a:ext cx="3805385" cy="36875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8019" y="2127296"/>
            <a:ext cx="1101996" cy="1130737"/>
          </a:xfrm>
          <a:prstGeom prst="rect">
            <a:avLst/>
          </a:prstGeom>
        </p:spPr>
      </p:pic>
      <p:grpSp>
        <p:nvGrpSpPr>
          <p:cNvPr id="21" name="Group 20"/>
          <p:cNvGrpSpPr/>
          <p:nvPr/>
        </p:nvGrpSpPr>
        <p:grpSpPr>
          <a:xfrm>
            <a:off x="1292713" y="1229847"/>
            <a:ext cx="3496649" cy="553998"/>
            <a:chOff x="689904" y="1379897"/>
            <a:chExt cx="3496649"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3" name="TextBox 22"/>
            <p:cNvSpPr txBox="1"/>
            <p:nvPr/>
          </p:nvSpPr>
          <p:spPr>
            <a:xfrm>
              <a:off x="1100452" y="1445277"/>
              <a:ext cx="3086101"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Sắp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xếp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danh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sách</a:t>
              </a:r>
              <a:endParaRPr lang="en-US" sz="25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5693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graphicFrame>
        <p:nvGraphicFramePr>
          <p:cNvPr id="3" name="Table 2"/>
          <p:cNvGraphicFramePr>
            <a:graphicFrameLocks noGrp="1"/>
          </p:cNvGraphicFramePr>
          <p:nvPr>
            <p:extLst>
              <p:ext uri="{D42A27DB-BD31-4B8C-83A1-F6EECF244321}">
                <p14:modId xmlns:p14="http://schemas.microsoft.com/office/powerpoint/2010/main" val="1186645119"/>
              </p:ext>
            </p:extLst>
          </p:nvPr>
        </p:nvGraphicFramePr>
        <p:xfrm>
          <a:off x="2167263" y="2128058"/>
          <a:ext cx="8173770" cy="3225338"/>
        </p:xfrm>
        <a:graphic>
          <a:graphicData uri="http://schemas.openxmlformats.org/drawingml/2006/table">
            <a:tbl>
              <a:tblPr firstRow="1" bandRow="1">
                <a:tableStyleId>{8A107856-5554-42FB-B03E-39F5DBC370BA}</a:tableStyleId>
              </a:tblPr>
              <a:tblGrid>
                <a:gridCol w="1396139">
                  <a:extLst>
                    <a:ext uri="{9D8B030D-6E8A-4147-A177-3AD203B41FA5}">
                      <a16:colId xmlns:a16="http://schemas.microsoft.com/office/drawing/2014/main" val="20000"/>
                    </a:ext>
                  </a:extLst>
                </a:gridCol>
                <a:gridCol w="2754271">
                  <a:extLst>
                    <a:ext uri="{9D8B030D-6E8A-4147-A177-3AD203B41FA5}">
                      <a16:colId xmlns:a16="http://schemas.microsoft.com/office/drawing/2014/main" val="20001"/>
                    </a:ext>
                  </a:extLst>
                </a:gridCol>
                <a:gridCol w="2161309">
                  <a:extLst>
                    <a:ext uri="{9D8B030D-6E8A-4147-A177-3AD203B41FA5}">
                      <a16:colId xmlns:a16="http://schemas.microsoft.com/office/drawing/2014/main" val="20002"/>
                    </a:ext>
                  </a:extLst>
                </a:gridCol>
                <a:gridCol w="1862051">
                  <a:extLst>
                    <a:ext uri="{9D8B030D-6E8A-4147-A177-3AD203B41FA5}">
                      <a16:colId xmlns:a16="http://schemas.microsoft.com/office/drawing/2014/main" val="20003"/>
                    </a:ext>
                  </a:extLst>
                </a:gridCol>
              </a:tblGrid>
              <a:tr h="798022">
                <a:tc>
                  <a:txBody>
                    <a:bodyPr/>
                    <a:lstStyle/>
                    <a:p>
                      <a:pPr algn="ctr"/>
                      <a:r>
                        <a:rPr lang="en-US" sz="2400" dirty="0" smtClean="0">
                          <a:latin typeface="Arial" panose="020B0604020202020204" pitchFamily="34" charset="0"/>
                          <a:cs typeface="Arial" panose="020B0604020202020204" pitchFamily="34" charset="0"/>
                        </a:rPr>
                        <a:t>STT</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400" dirty="0" err="1" smtClean="0">
                          <a:latin typeface="Arial" panose="020B0604020202020204" pitchFamily="34" charset="0"/>
                          <a:cs typeface="Arial" panose="020B0604020202020204" pitchFamily="34" charset="0"/>
                        </a:rPr>
                        <a:t>Họ</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và</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tên</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400" dirty="0" err="1" smtClean="0">
                          <a:latin typeface="Arial" panose="020B0604020202020204" pitchFamily="34" charset="0"/>
                          <a:cs typeface="Arial" panose="020B0604020202020204" pitchFamily="34" charset="0"/>
                        </a:rPr>
                        <a:t>Chiều</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cao</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400" dirty="0" err="1" smtClean="0">
                          <a:latin typeface="Arial" panose="020B0604020202020204" pitchFamily="34" charset="0"/>
                          <a:cs typeface="Arial" panose="020B0604020202020204" pitchFamily="34" charset="0"/>
                        </a:rPr>
                        <a:t>Cân</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nặng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615142">
                <a:tc>
                  <a:txBody>
                    <a:bodyPr/>
                    <a:lstStyle/>
                    <a:p>
                      <a:pPr algn="ctr"/>
                      <a:r>
                        <a:rPr lang="en-US" sz="2400" dirty="0" smtClean="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latin typeface="Arial" panose="020B0604020202020204" pitchFamily="34" charset="0"/>
                          <a:cs typeface="Arial" panose="020B0604020202020204" pitchFamily="34" charset="0"/>
                        </a:rPr>
                        <a:t>Đinh</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Văn</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Bưởi</a:t>
                      </a:r>
                      <a:endParaRPr lang="en-US" sz="24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1m 21cm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35kg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81891">
                <a:tc>
                  <a:txBody>
                    <a:bodyPr/>
                    <a:lstStyle/>
                    <a:p>
                      <a:pPr algn="ctr"/>
                      <a:r>
                        <a:rPr lang="en-US" sz="2400" dirty="0" smtClean="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latin typeface="Arial" panose="020B0604020202020204" pitchFamily="34" charset="0"/>
                          <a:cs typeface="Arial" panose="020B0604020202020204" pitchFamily="34" charset="0"/>
                        </a:rPr>
                        <a:t>Lý</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Văn</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Hùng</a:t>
                      </a:r>
                      <a:endParaRPr lang="en-US" sz="24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1m</a:t>
                      </a:r>
                      <a:r>
                        <a:rPr lang="en-US" sz="2400" baseline="0" dirty="0" smtClean="0">
                          <a:latin typeface="Arial" panose="020B0604020202020204" pitchFamily="34" charset="0"/>
                          <a:cs typeface="Arial" panose="020B0604020202020204" pitchFamily="34" charset="0"/>
                        </a:rPr>
                        <a:t> 27cm</a:t>
                      </a:r>
                      <a:endParaRPr lang="en-US" sz="24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29kg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98516">
                <a:tc>
                  <a:txBody>
                    <a:bodyPr/>
                    <a:lstStyle/>
                    <a:p>
                      <a:pPr algn="ctr"/>
                      <a:r>
                        <a:rPr lang="en-US" sz="2400" dirty="0" smtClean="0">
                          <a:latin typeface="Arial" panose="020B0604020202020204" pitchFamily="34" charset="0"/>
                          <a:cs typeface="Arial" panose="020B0604020202020204" pitchFamily="34" charset="0"/>
                        </a:rPr>
                        <a:t>3</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latin typeface="Arial" panose="020B0604020202020204" pitchFamily="34" charset="0"/>
                          <a:cs typeface="Arial" panose="020B0604020202020204" pitchFamily="34" charset="0"/>
                        </a:rPr>
                        <a:t>Lê</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Thị</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Yến</a:t>
                      </a:r>
                      <a:endParaRPr lang="en-US" sz="24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1m 32cm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33kg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31767">
                <a:tc>
                  <a:txBody>
                    <a:bodyPr/>
                    <a:lstStyle/>
                    <a:p>
                      <a:pPr algn="ctr"/>
                      <a:r>
                        <a:rPr lang="en-US" sz="2400" dirty="0" smtClean="0">
                          <a:latin typeface="Arial" panose="020B0604020202020204" pitchFamily="34" charset="0"/>
                          <a:cs typeface="Arial" panose="020B0604020202020204" pitchFamily="34" charset="0"/>
                        </a:rPr>
                        <a:t>4</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err="1" smtClean="0">
                          <a:latin typeface="Arial" panose="020B0604020202020204" pitchFamily="34" charset="0"/>
                          <a:cs typeface="Arial" panose="020B0604020202020204" pitchFamily="34" charset="0"/>
                        </a:rPr>
                        <a:t>Trần</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Thị</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Anh</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1m 35cm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28kg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9" name="Rectangle 18"/>
          <p:cNvSpPr/>
          <p:nvPr/>
        </p:nvSpPr>
        <p:spPr>
          <a:xfrm>
            <a:off x="2716029" y="5525346"/>
            <a:ext cx="7328923" cy="461217"/>
          </a:xfrm>
          <a:prstGeom prst="rect">
            <a:avLst/>
          </a:prstGeom>
        </p:spPr>
        <p:txBody>
          <a:bodyPr wrap="square">
            <a:spAutoFit/>
          </a:bodyPr>
          <a:lstStyle/>
          <a:p>
            <a:pPr algn="ctr">
              <a:lnSpc>
                <a:spcPct val="120000"/>
              </a:lnSpc>
            </a:pPr>
            <a:r>
              <a:rPr lang="en-US" sz="2200" dirty="0" err="1" smtClean="0">
                <a:solidFill>
                  <a:srgbClr val="3333CC"/>
                </a:solidFill>
                <a:latin typeface="Arial" panose="020B0604020202020204" pitchFamily="34" charset="0"/>
                <a:cs typeface="Arial" panose="020B0604020202020204" pitchFamily="34" charset="0"/>
              </a:rPr>
              <a:t>Bảng</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danh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sách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được</a:t>
            </a:r>
            <a:r>
              <a:rPr lang="vi-VN" sz="2200" dirty="0" smtClean="0">
                <a:solidFill>
                  <a:srgbClr val="3333CC"/>
                </a:solidFill>
                <a:latin typeface="Arial" panose="020B0604020202020204" pitchFamily="34" charset="0"/>
                <a:cs typeface="Arial" panose="020B0604020202020204" pitchFamily="34" charset="0"/>
              </a:rPr>
              <a:t> sắp xếp theo </a:t>
            </a:r>
            <a:r>
              <a:rPr lang="en-US" sz="2200" dirty="0" err="1" smtClean="0">
                <a:solidFill>
                  <a:srgbClr val="3333CC"/>
                </a:solidFill>
                <a:latin typeface="Arial" panose="020B0604020202020204" pitchFamily="34" charset="0"/>
                <a:cs typeface="Arial" panose="020B0604020202020204" pitchFamily="34" charset="0"/>
              </a:rPr>
              <a:t>chiều</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cao</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tăng</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dần</a:t>
            </a:r>
            <a:endParaRPr lang="en-US" sz="2200" dirty="0">
              <a:solidFill>
                <a:srgbClr val="3333CC"/>
              </a:solidFill>
              <a:latin typeface="Arial" panose="020B0604020202020204" pitchFamily="34" charset="0"/>
              <a:cs typeface="Arial" panose="020B0604020202020204" pitchFamily="34" charset="0"/>
            </a:endParaRPr>
          </a:p>
        </p:txBody>
      </p:sp>
      <p:grpSp>
        <p:nvGrpSpPr>
          <p:cNvPr id="21" name="Group 20"/>
          <p:cNvGrpSpPr/>
          <p:nvPr/>
        </p:nvGrpSpPr>
        <p:grpSpPr>
          <a:xfrm>
            <a:off x="1292713" y="1229847"/>
            <a:ext cx="3496649" cy="553998"/>
            <a:chOff x="689904" y="1379897"/>
            <a:chExt cx="3496649"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3" name="TextBox 22"/>
            <p:cNvSpPr txBox="1"/>
            <p:nvPr/>
          </p:nvSpPr>
          <p:spPr>
            <a:xfrm>
              <a:off x="1100452" y="1445277"/>
              <a:ext cx="3086101"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Sắp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xếp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danh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sách</a:t>
              </a:r>
              <a:endParaRPr lang="en-US" sz="25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93294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15" name="Rectangle 14"/>
          <p:cNvSpPr/>
          <p:nvPr/>
        </p:nvSpPr>
        <p:spPr>
          <a:xfrm>
            <a:off x="2272506" y="3641017"/>
            <a:ext cx="3531510" cy="1824346"/>
          </a:xfrm>
          <a:prstGeom prst="rect">
            <a:avLst/>
          </a:prstGeom>
        </p:spPr>
        <p:txBody>
          <a:bodyPr wrap="square">
            <a:spAutoFit/>
          </a:bodyPr>
          <a:lstStyle/>
          <a:p>
            <a:pPr algn="just">
              <a:lnSpc>
                <a:spcPct val="120000"/>
              </a:lnSpc>
            </a:pPr>
            <a:r>
              <a:rPr lang="en-US" sz="2400" dirty="0" err="1" smtClean="0">
                <a:solidFill>
                  <a:srgbClr val="3333CC"/>
                </a:solidFill>
                <a:latin typeface="Arial" panose="020B0604020202020204" pitchFamily="34" charset="0"/>
                <a:cs typeface="Arial" panose="020B0604020202020204" pitchFamily="34" charset="0"/>
              </a:rPr>
              <a:t>Các</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em</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hãy</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thảo</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luận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và</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cho</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biết</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Truyện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Thạch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Sanh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thuộc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thể</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loại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truyện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gì</a:t>
            </a:r>
            <a:r>
              <a:rPr lang="en-US" sz="2400" dirty="0" smtClean="0">
                <a:solidFill>
                  <a:srgbClr val="3333CC"/>
                </a:solidFill>
                <a:latin typeface="Arial" panose="020B0604020202020204" pitchFamily="34" charset="0"/>
                <a:cs typeface="Arial" panose="020B0604020202020204" pitchFamily="34" charset="0"/>
              </a:rPr>
              <a:t>?</a:t>
            </a:r>
            <a:endParaRPr lang="en-US" sz="2400" dirty="0">
              <a:solidFill>
                <a:srgbClr val="3333CC"/>
              </a:solidFill>
              <a:latin typeface="Arial" panose="020B0604020202020204" pitchFamily="34" charset="0"/>
              <a:cs typeface="Arial" panose="020B0604020202020204" pitchFamily="34" charset="0"/>
            </a:endParaRPr>
          </a:p>
        </p:txBody>
      </p:sp>
      <p:sp>
        <p:nvSpPr>
          <p:cNvPr id="17" name="Rounded Rectangle 16"/>
          <p:cNvSpPr/>
          <p:nvPr/>
        </p:nvSpPr>
        <p:spPr>
          <a:xfrm>
            <a:off x="2135111" y="2018793"/>
            <a:ext cx="3805385" cy="36875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7263" y="2127296"/>
            <a:ext cx="1101996" cy="1130737"/>
          </a:xfrm>
          <a:prstGeom prst="rect">
            <a:avLst/>
          </a:prstGeom>
        </p:spPr>
      </p:pic>
      <p:grpSp>
        <p:nvGrpSpPr>
          <p:cNvPr id="21" name="Group 20"/>
          <p:cNvGrpSpPr/>
          <p:nvPr/>
        </p:nvGrpSpPr>
        <p:grpSpPr>
          <a:xfrm>
            <a:off x="1292713" y="1202953"/>
            <a:ext cx="1986620" cy="553998"/>
            <a:chOff x="689904" y="1379897"/>
            <a:chExt cx="1986620"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TextBox 22"/>
            <p:cNvSpPr txBox="1"/>
            <p:nvPr/>
          </p:nvSpPr>
          <p:spPr>
            <a:xfrm>
              <a:off x="1100452" y="1445277"/>
              <a:ext cx="1576072"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Tìm</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kiếm</a:t>
              </a:r>
              <a:endParaRPr lang="en-US" sz="2500" b="1" dirty="0">
                <a:latin typeface="Arial" panose="020B0604020202020204" pitchFamily="34" charset="0"/>
                <a:cs typeface="Arial" panose="020B0604020202020204" pitchFamily="34" charset="0"/>
              </a:endParaRPr>
            </a:p>
          </p:txBody>
        </p:sp>
      </p:grpSp>
      <p:pic>
        <p:nvPicPr>
          <p:cNvPr id="3" name="Picture 2"/>
          <p:cNvPicPr>
            <a:picLocks noChangeAspect="1"/>
          </p:cNvPicPr>
          <p:nvPr/>
        </p:nvPicPr>
        <p:blipFill>
          <a:blip r:embed="rId4"/>
          <a:stretch>
            <a:fillRect/>
          </a:stretch>
        </p:blipFill>
        <p:spPr>
          <a:xfrm>
            <a:off x="6916133" y="1145467"/>
            <a:ext cx="3448050" cy="4991100"/>
          </a:xfrm>
          <a:prstGeom prst="rect">
            <a:avLst/>
          </a:prstGeom>
        </p:spPr>
      </p:pic>
    </p:spTree>
    <p:extLst>
      <p:ext uri="{BB962C8B-B14F-4D97-AF65-F5344CB8AC3E}">
        <p14:creationId xmlns:p14="http://schemas.microsoft.com/office/powerpoint/2010/main" val="215138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grpSp>
        <p:nvGrpSpPr>
          <p:cNvPr id="21" name="Group 20"/>
          <p:cNvGrpSpPr/>
          <p:nvPr/>
        </p:nvGrpSpPr>
        <p:grpSpPr>
          <a:xfrm>
            <a:off x="1197178" y="999780"/>
            <a:ext cx="1986620" cy="553998"/>
            <a:chOff x="689904" y="1379897"/>
            <a:chExt cx="1986620"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TextBox 22"/>
            <p:cNvSpPr txBox="1"/>
            <p:nvPr/>
          </p:nvSpPr>
          <p:spPr>
            <a:xfrm>
              <a:off x="1100452" y="1445277"/>
              <a:ext cx="1576072"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Tìm</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kiếm</a:t>
              </a:r>
              <a:endParaRPr lang="en-US" sz="2500" b="1" dirty="0">
                <a:latin typeface="Arial" panose="020B0604020202020204" pitchFamily="34" charset="0"/>
                <a:cs typeface="Arial" panose="020B0604020202020204" pitchFamily="34" charset="0"/>
              </a:endParaRPr>
            </a:p>
          </p:txBody>
        </p:sp>
      </p:grpSp>
      <p:pic>
        <p:nvPicPr>
          <p:cNvPr id="3" name="Picture 2"/>
          <p:cNvPicPr>
            <a:picLocks noChangeAspect="1"/>
          </p:cNvPicPr>
          <p:nvPr/>
        </p:nvPicPr>
        <p:blipFill rotWithShape="1">
          <a:blip r:embed="rId3"/>
          <a:srcRect l="3342" t="1484" r="1992" b="2071"/>
          <a:stretch/>
        </p:blipFill>
        <p:spPr>
          <a:xfrm>
            <a:off x="1050878" y="1662822"/>
            <a:ext cx="6662995" cy="4601501"/>
          </a:xfrm>
          <a:prstGeom prst="rect">
            <a:avLst/>
          </a:prstGeom>
        </p:spPr>
      </p:pic>
      <p:sp>
        <p:nvSpPr>
          <p:cNvPr id="16" name="Cloud 15"/>
          <p:cNvSpPr/>
          <p:nvPr/>
        </p:nvSpPr>
        <p:spPr>
          <a:xfrm>
            <a:off x="7721011" y="2579574"/>
            <a:ext cx="3749933" cy="2947442"/>
          </a:xfrm>
          <a:prstGeom prst="clou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3333CC"/>
                </a:solidFill>
                <a:latin typeface="Arial" panose="020B0604020202020204" pitchFamily="34" charset="0"/>
                <a:cs typeface="Arial" panose="020B0604020202020204" pitchFamily="34" charset="0"/>
              </a:rPr>
              <a:t>Nhìn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vào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r>
              <a:rPr lang="en-US" sz="2400" dirty="0">
                <a:solidFill>
                  <a:srgbClr val="3333CC"/>
                </a:solidFill>
                <a:latin typeface="Arial" panose="020B0604020202020204" pitchFamily="34" charset="0"/>
                <a:cs typeface="Arial" panose="020B0604020202020204" pitchFamily="34" charset="0"/>
              </a:rPr>
              <a:t> </a:t>
            </a:r>
            <a:r>
              <a:rPr lang="en-US" sz="2400" dirty="0" smtClean="0">
                <a:solidFill>
                  <a:srgbClr val="3333CC"/>
                </a:solidFill>
                <a:latin typeface="Arial" panose="020B0604020202020204" pitchFamily="34" charset="0"/>
                <a:cs typeface="Arial" panose="020B0604020202020204" pitchFamily="34" charset="0"/>
              </a:rPr>
              <a:t>17.2, </a:t>
            </a:r>
            <a:r>
              <a:rPr lang="en-US" sz="2400" dirty="0" err="1">
                <a:solidFill>
                  <a:srgbClr val="3333CC"/>
                </a:solidFill>
                <a:latin typeface="Arial" panose="020B0604020202020204" pitchFamily="34" charset="0"/>
                <a:cs typeface="Arial" panose="020B0604020202020204" pitchFamily="34" charset="0"/>
              </a:rPr>
              <a:t>em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sẽ</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tìm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quyển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truyện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Thạch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Sanh</a:t>
            </a:r>
            <a:r>
              <a:rPr lang="en-US" sz="2400" dirty="0">
                <a:solidFill>
                  <a:srgbClr val="3333CC"/>
                </a:solidFill>
                <a:latin typeface="Arial" panose="020B0604020202020204" pitchFamily="34" charset="0"/>
                <a:cs typeface="Arial" panose="020B0604020202020204" pitchFamily="34" charset="0"/>
              </a:rPr>
              <a:t> ở </a:t>
            </a:r>
            <a:r>
              <a:rPr lang="en-US" sz="2400" dirty="0" err="1">
                <a:solidFill>
                  <a:srgbClr val="3333CC"/>
                </a:solidFill>
                <a:latin typeface="Arial" panose="020B0604020202020204" pitchFamily="34" charset="0"/>
                <a:cs typeface="Arial" panose="020B0604020202020204" pitchFamily="34" charset="0"/>
              </a:rPr>
              <a:t>đâu</a:t>
            </a:r>
            <a:r>
              <a:rPr lang="en-US" sz="2400" dirty="0">
                <a:solidFill>
                  <a:srgbClr val="3333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5839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481</Words>
  <Application>Microsoft Office PowerPoint</Application>
  <PresentationFormat>Widescreen</PresentationFormat>
  <Paragraphs>94</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MS Mincho</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MrHong</cp:lastModifiedBy>
  <cp:revision>290</cp:revision>
  <dcterms:created xsi:type="dcterms:W3CDTF">2022-01-27T15:18:21Z</dcterms:created>
  <dcterms:modified xsi:type="dcterms:W3CDTF">2022-05-12T07:45:04Z</dcterms:modified>
</cp:coreProperties>
</file>